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31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18288000" cy="10287000"/>
  <p:notesSz cx="6858000" cy="9144000"/>
  <p:embeddedFontLst>
    <p:embeddedFont>
      <p:font typeface="Interstate 1" charset="1" panose="02000503030000020004"/>
      <p:regular r:id="rId29"/>
    </p:embeddedFont>
    <p:embeddedFont>
      <p:font typeface="Interstate 2" charset="1" panose="02000503020000020004"/>
      <p:regular r:id="rId30"/>
    </p:embeddedFont>
    <p:embeddedFont>
      <p:font typeface="Interstate 3" charset="1" panose="02000506030000020004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notesMasters/notesMaster1.xml" Type="http://schemas.openxmlformats.org/officeDocument/2006/relationships/notesMaster"/><Relationship Id="rId32" Target="theme/theme2.xml" Type="http://schemas.openxmlformats.org/officeDocument/2006/relationships/theme"/><Relationship Id="rId33" Target="notesSlides/notesSlide1.xml" Type="http://schemas.openxmlformats.org/officeDocument/2006/relationships/notesSlide"/><Relationship Id="rId34" Target="fonts/font34.fntdata" Type="http://schemas.openxmlformats.org/officeDocument/2006/relationships/font"/><Relationship Id="rId35" Target="notesSlides/notesSlide2.xml" Type="http://schemas.openxmlformats.org/officeDocument/2006/relationships/notesSlide"/><Relationship Id="rId36" Target="notesSlides/notesSlide3.xml" Type="http://schemas.openxmlformats.org/officeDocument/2006/relationships/notesSlide"/><Relationship Id="rId37" Target="notesSlides/notesSlide4.xml" Type="http://schemas.openxmlformats.org/officeDocument/2006/relationships/notes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notesSlide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3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4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12.png" Type="http://schemas.openxmlformats.org/officeDocument/2006/relationships/image"/><Relationship Id="rId4" Target="../media/image13.jpeg" Type="http://schemas.openxmlformats.org/officeDocument/2006/relationships/image"/><Relationship Id="rId5" Target="../media/image14.png" Type="http://schemas.openxmlformats.org/officeDocument/2006/relationships/image"/><Relationship Id="rId6" Target="../media/image15.jpeg" Type="http://schemas.openxmlformats.org/officeDocument/2006/relationships/image"/><Relationship Id="rId7" Target="../media/image16.png" Type="http://schemas.openxmlformats.org/officeDocument/2006/relationships/image"/><Relationship Id="rId8" Target="../media/image17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19.jpeg" Type="http://schemas.openxmlformats.org/officeDocument/2006/relationships/image"/><Relationship Id="rId4" Target="../media/image4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21.jpe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Relationship Id="rId6" Target="../media/image24.png" Type="http://schemas.openxmlformats.org/officeDocument/2006/relationships/image"/><Relationship Id="rId7" Target="../media/image25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26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27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28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29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30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7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Relationship Id="rId3" Target="../media/image4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4.png" Type="http://schemas.openxmlformats.org/officeDocument/2006/relationships/image"/><Relationship Id="rId4" Target="../media/image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4.png" Type="http://schemas.openxmlformats.org/officeDocument/2006/relationships/image"/><Relationship Id="rId4" Target="../media/image6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8.jpeg" Type="http://schemas.openxmlformats.org/officeDocument/2006/relationships/image"/><Relationship Id="rId4" Target="https://youtu.be/4S75hUuTNcI" TargetMode="External" Type="http://schemas.openxmlformats.org/officeDocument/2006/relationships/hyperlink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1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FFF">
                <a:alpha val="0"/>
              </a:srgbClr>
            </a:gs>
            <a:gs pos="50000">
              <a:srgbClr val="FF8C00">
                <a:alpha val="100000"/>
              </a:srgbClr>
            </a:gs>
            <a:gs pos="100000">
              <a:srgbClr val="FF8C00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568682" y="-1431818"/>
            <a:ext cx="13150636" cy="13150636"/>
          </a:xfrm>
          <a:custGeom>
            <a:avLst/>
            <a:gdLst/>
            <a:ahLst/>
            <a:cxnLst/>
            <a:rect r="r" b="b" t="t" l="l"/>
            <a:pathLst>
              <a:path h="13150636" w="13150636">
                <a:moveTo>
                  <a:pt x="0" y="0"/>
                </a:moveTo>
                <a:lnTo>
                  <a:pt x="13150636" y="0"/>
                </a:lnTo>
                <a:lnTo>
                  <a:pt x="13150636" y="13150636"/>
                </a:lnTo>
                <a:lnTo>
                  <a:pt x="0" y="131506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26029" y="2658642"/>
            <a:ext cx="4147519" cy="2292379"/>
          </a:xfrm>
          <a:custGeom>
            <a:avLst/>
            <a:gdLst/>
            <a:ahLst/>
            <a:cxnLst/>
            <a:rect r="r" b="b" t="t" l="l"/>
            <a:pathLst>
              <a:path h="2292379" w="4147519">
                <a:moveTo>
                  <a:pt x="0" y="0"/>
                </a:moveTo>
                <a:lnTo>
                  <a:pt x="4147519" y="0"/>
                </a:lnTo>
                <a:lnTo>
                  <a:pt x="4147519" y="2292379"/>
                </a:lnTo>
                <a:lnTo>
                  <a:pt x="0" y="22923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713684" y="2551234"/>
            <a:ext cx="4421471" cy="2487078"/>
          </a:xfrm>
          <a:custGeom>
            <a:avLst/>
            <a:gdLst/>
            <a:ahLst/>
            <a:cxnLst/>
            <a:rect r="r" b="b" t="t" l="l"/>
            <a:pathLst>
              <a:path h="2487078" w="4421471">
                <a:moveTo>
                  <a:pt x="0" y="0"/>
                </a:moveTo>
                <a:lnTo>
                  <a:pt x="4421471" y="0"/>
                </a:lnTo>
                <a:lnTo>
                  <a:pt x="4421471" y="2487078"/>
                </a:lnTo>
                <a:lnTo>
                  <a:pt x="0" y="24870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989867" y="2760749"/>
            <a:ext cx="5269433" cy="2068048"/>
          </a:xfrm>
          <a:custGeom>
            <a:avLst/>
            <a:gdLst/>
            <a:ahLst/>
            <a:cxnLst/>
            <a:rect r="r" b="b" t="t" l="l"/>
            <a:pathLst>
              <a:path h="2068048" w="5269433">
                <a:moveTo>
                  <a:pt x="0" y="0"/>
                </a:moveTo>
                <a:lnTo>
                  <a:pt x="5269433" y="0"/>
                </a:lnTo>
                <a:lnTo>
                  <a:pt x="5269433" y="2068048"/>
                </a:lnTo>
                <a:lnTo>
                  <a:pt x="0" y="20680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28700" y="6169639"/>
            <a:ext cx="5168819" cy="2244356"/>
          </a:xfrm>
          <a:custGeom>
            <a:avLst/>
            <a:gdLst/>
            <a:ahLst/>
            <a:cxnLst/>
            <a:rect r="r" b="b" t="t" l="l"/>
            <a:pathLst>
              <a:path h="2244356" w="5168819">
                <a:moveTo>
                  <a:pt x="0" y="0"/>
                </a:moveTo>
                <a:lnTo>
                  <a:pt x="5168819" y="0"/>
                </a:lnTo>
                <a:lnTo>
                  <a:pt x="5168819" y="2244355"/>
                </a:lnTo>
                <a:lnTo>
                  <a:pt x="0" y="22443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852731" y="8608142"/>
            <a:ext cx="3520757" cy="47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8C00"/>
                </a:solidFill>
                <a:latin typeface="Interstate 3"/>
              </a:rPr>
              <a:t>Actieve of passieve tillift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3560675" y="6247982"/>
            <a:ext cx="2127816" cy="2087669"/>
          </a:xfrm>
          <a:custGeom>
            <a:avLst/>
            <a:gdLst/>
            <a:ahLst/>
            <a:cxnLst/>
            <a:rect r="r" b="b" t="t" l="l"/>
            <a:pathLst>
              <a:path h="2087669" w="2127816">
                <a:moveTo>
                  <a:pt x="0" y="0"/>
                </a:moveTo>
                <a:lnTo>
                  <a:pt x="2127816" y="0"/>
                </a:lnTo>
                <a:lnTo>
                  <a:pt x="2127816" y="2087669"/>
                </a:lnTo>
                <a:lnTo>
                  <a:pt x="0" y="20876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552654" y="6090093"/>
            <a:ext cx="2743531" cy="2403447"/>
          </a:xfrm>
          <a:custGeom>
            <a:avLst/>
            <a:gdLst/>
            <a:ahLst/>
            <a:cxnLst/>
            <a:rect r="r" b="b" t="t" l="l"/>
            <a:pathLst>
              <a:path h="2403447" w="2743531">
                <a:moveTo>
                  <a:pt x="0" y="0"/>
                </a:moveTo>
                <a:lnTo>
                  <a:pt x="2743531" y="0"/>
                </a:lnTo>
                <a:lnTo>
                  <a:pt x="2743531" y="2403447"/>
                </a:lnTo>
                <a:lnTo>
                  <a:pt x="0" y="24034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0" y="1383393"/>
            <a:ext cx="18288000" cy="83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Hulpmiddelen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40605" y="5036746"/>
            <a:ext cx="4718368" cy="917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8C00"/>
                </a:solidFill>
                <a:latin typeface="Interstate 3"/>
              </a:rPr>
              <a:t>Een met eigen stem uitgevoerde 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8C00"/>
                </a:solidFill>
                <a:latin typeface="Interstate 3"/>
              </a:rPr>
              <a:t>spraakcomputer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037166" y="5255821"/>
            <a:ext cx="1774508" cy="47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8C00"/>
                </a:solidFill>
                <a:latin typeface="Interstate 3"/>
              </a:rPr>
              <a:t>Douchestoel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798641" y="5255821"/>
            <a:ext cx="3651885" cy="47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8C00"/>
                </a:solidFill>
                <a:latin typeface="Interstate 3"/>
              </a:rPr>
              <a:t>Non invasieve beademing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903700" y="8608142"/>
            <a:ext cx="1441768" cy="47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8C00"/>
                </a:solidFill>
                <a:latin typeface="Interstate 3"/>
              </a:rPr>
              <a:t>EVO spalk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744590" y="8608142"/>
            <a:ext cx="2359660" cy="47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8C00"/>
                </a:solidFill>
                <a:latin typeface="Interstate 3"/>
              </a:rPr>
              <a:t>Aangepast toilet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6667817" y="9898071"/>
            <a:ext cx="15338381" cy="388929"/>
            <a:chOff x="0" y="0"/>
            <a:chExt cx="8041697" cy="20391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041697" cy="203910"/>
            </a:xfrm>
            <a:custGeom>
              <a:avLst/>
              <a:gdLst/>
              <a:ahLst/>
              <a:cxnLst/>
              <a:rect r="r" b="b" t="t" l="l"/>
              <a:pathLst>
                <a:path h="203910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203910"/>
                  </a:lnTo>
                  <a:lnTo>
                    <a:pt x="0" y="203910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28575"/>
              <a:ext cx="8041697" cy="232485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777909" y="2622427"/>
            <a:ext cx="4957909" cy="3086100"/>
            <a:chOff x="0" y="0"/>
            <a:chExt cx="1305787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305787" cy="812800"/>
            </a:xfrm>
            <a:custGeom>
              <a:avLst/>
              <a:gdLst/>
              <a:ahLst/>
              <a:cxnLst/>
              <a:rect r="r" b="b" t="t" l="l"/>
              <a:pathLst>
                <a:path h="812800" w="1305787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85725"/>
              <a:ext cx="1305787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0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967033" y="2904367"/>
            <a:ext cx="4579661" cy="2417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1.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een ouder met ALS zeker helpen, ook als ik dan soms minder met vrienden zou kunnen doen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3603820"/>
            <a:ext cx="16230600" cy="1056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6500">
                <a:solidFill>
                  <a:srgbClr val="FF8C00"/>
                </a:solidFill>
                <a:latin typeface="Interstate 2"/>
              </a:rPr>
              <a:t>Stellingen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2301391" y="2567668"/>
            <a:ext cx="4957909" cy="3086100"/>
            <a:chOff x="0" y="0"/>
            <a:chExt cx="1305787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305787" cy="812800"/>
            </a:xfrm>
            <a:custGeom>
              <a:avLst/>
              <a:gdLst/>
              <a:ahLst/>
              <a:cxnLst/>
              <a:rect r="r" b="b" t="t" l="l"/>
              <a:pathLst>
                <a:path h="812800" w="1305787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85725"/>
              <a:ext cx="1305787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0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3846873" y="6115712"/>
            <a:ext cx="4957909" cy="3086100"/>
            <a:chOff x="0" y="0"/>
            <a:chExt cx="1305787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305787" cy="812800"/>
            </a:xfrm>
            <a:custGeom>
              <a:avLst/>
              <a:gdLst/>
              <a:ahLst/>
              <a:cxnLst/>
              <a:rect r="r" b="b" t="t" l="l"/>
              <a:pathLst>
                <a:path h="812800" w="1305787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85725"/>
              <a:ext cx="1305787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0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9483218" y="6115712"/>
            <a:ext cx="4957909" cy="3086100"/>
            <a:chOff x="0" y="0"/>
            <a:chExt cx="1305787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305787" cy="812800"/>
            </a:xfrm>
            <a:custGeom>
              <a:avLst/>
              <a:gdLst/>
              <a:ahLst/>
              <a:cxnLst/>
              <a:rect r="r" b="b" t="t" l="l"/>
              <a:pathLst>
                <a:path h="812800" w="1305787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85725"/>
              <a:ext cx="1305787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0"/>
                </a:lnSpc>
              </a:pP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12490515" y="3087733"/>
            <a:ext cx="4579661" cy="1941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2.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het moeilijk vinden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om anderen om me heen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om hulp te vragen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672342" y="6635777"/>
            <a:ext cx="4579661" cy="1941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4.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prima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kunnen leven zonder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te praten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4035997" y="6635777"/>
            <a:ext cx="4579661" cy="1941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3.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het niet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erg vinden om geholpen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te moeten worden</a:t>
            </a:r>
          </a:p>
        </p:txBody>
      </p:sp>
      <p:grpSp>
        <p:nvGrpSpPr>
          <p:cNvPr name="Group 26" id="26"/>
          <p:cNvGrpSpPr/>
          <p:nvPr/>
        </p:nvGrpSpPr>
        <p:grpSpPr>
          <a:xfrm rot="0">
            <a:off x="6667817" y="9898071"/>
            <a:ext cx="15338381" cy="388929"/>
            <a:chOff x="0" y="0"/>
            <a:chExt cx="8041697" cy="20391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041697" cy="203910"/>
            </a:xfrm>
            <a:custGeom>
              <a:avLst/>
              <a:gdLst/>
              <a:ahLst/>
              <a:cxnLst/>
              <a:rect r="r" b="b" t="t" l="l"/>
              <a:pathLst>
                <a:path h="203910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203910"/>
                  </a:lnTo>
                  <a:lnTo>
                    <a:pt x="0" y="203910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28575"/>
              <a:ext cx="8041697" cy="232485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342088" y="-1038438"/>
            <a:ext cx="21738442" cy="11376451"/>
          </a:xfrm>
          <a:custGeom>
            <a:avLst/>
            <a:gdLst/>
            <a:ahLst/>
            <a:cxnLst/>
            <a:rect r="r" b="b" t="t" l="l"/>
            <a:pathLst>
              <a:path h="11376451" w="21738442">
                <a:moveTo>
                  <a:pt x="0" y="0"/>
                </a:moveTo>
                <a:lnTo>
                  <a:pt x="21738443" y="0"/>
                </a:lnTo>
                <a:lnTo>
                  <a:pt x="21738443" y="11376451"/>
                </a:lnTo>
                <a:lnTo>
                  <a:pt x="0" y="113764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4857750"/>
            <a:ext cx="18288000" cy="1428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>
                <a:solidFill>
                  <a:srgbClr val="FFFFFF"/>
                </a:solidFill>
                <a:latin typeface="Interstate 1"/>
              </a:rPr>
              <a:t>Ervaar wat ALS met je doet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241497" y="371240"/>
            <a:ext cx="11385497" cy="9630035"/>
          </a:xfrm>
          <a:custGeom>
            <a:avLst/>
            <a:gdLst/>
            <a:ahLst/>
            <a:cxnLst/>
            <a:rect r="r" b="b" t="t" l="l"/>
            <a:pathLst>
              <a:path h="9630035" w="11385497">
                <a:moveTo>
                  <a:pt x="0" y="0"/>
                </a:moveTo>
                <a:lnTo>
                  <a:pt x="11385497" y="0"/>
                </a:lnTo>
                <a:lnTo>
                  <a:pt x="11385497" y="9630035"/>
                </a:lnTo>
                <a:lnTo>
                  <a:pt x="0" y="9630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5000"/>
            </a:blip>
            <a:stretch>
              <a:fillRect l="-9225" t="0" r="-17647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9144000" y="1383393"/>
            <a:ext cx="9144000" cy="83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Doe de test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102903" y="2674962"/>
            <a:ext cx="7156397" cy="917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Jullie gaan ervaren hoe het is om systematisch vragen te stellen: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550857" y="3825900"/>
            <a:ext cx="6708443" cy="398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 één bedenkt een vraag voor de ander.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 ander bedenkt een antwoord, maar geeft het antwoord niet.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 vraagsteller moet door vragen te stellen achter het antwoord komen. 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Maar: de ander mag niet praten en moet op een andere manier het antwoord communiceren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Weet je het antwoord? Draai dan de rollen om.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102903" y="8039125"/>
            <a:ext cx="7156397" cy="47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2"/>
              </a:rPr>
              <a:t>Tip: denk goed na over de vragen die je stelt!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102903" y="3825900"/>
            <a:ext cx="6708443" cy="398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1.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2.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3.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4.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5.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7061744" y="9898071"/>
            <a:ext cx="15338381" cy="742479"/>
            <a:chOff x="0" y="0"/>
            <a:chExt cx="8041697" cy="38927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041697" cy="389271"/>
            </a:xfrm>
            <a:custGeom>
              <a:avLst/>
              <a:gdLst/>
              <a:ahLst/>
              <a:cxnLst/>
              <a:rect r="r" b="b" t="t" l="l"/>
              <a:pathLst>
                <a:path h="389271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3540740"/>
          </a:xfrm>
          <a:custGeom>
            <a:avLst/>
            <a:gdLst/>
            <a:ahLst/>
            <a:cxnLst/>
            <a:rect r="r" b="b" t="t" l="l"/>
            <a:pathLst>
              <a:path h="13540740" w="18288000">
                <a:moveTo>
                  <a:pt x="0" y="0"/>
                </a:moveTo>
                <a:lnTo>
                  <a:pt x="18288000" y="0"/>
                </a:lnTo>
                <a:lnTo>
                  <a:pt x="18288000" y="13540740"/>
                </a:lnTo>
                <a:lnTo>
                  <a:pt x="0" y="135407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4490902"/>
            <a:ext cx="18288000" cy="16224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FFFFFF"/>
                </a:solidFill>
                <a:latin typeface="Interstate 1"/>
              </a:rPr>
              <a:t>Kom in actie!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28700" y="1837418"/>
            <a:ext cx="7571529" cy="5044531"/>
          </a:xfrm>
          <a:custGeom>
            <a:avLst/>
            <a:gdLst/>
            <a:ahLst/>
            <a:cxnLst/>
            <a:rect r="r" b="b" t="t" l="l"/>
            <a:pathLst>
              <a:path h="5044531" w="7571529">
                <a:moveTo>
                  <a:pt x="0" y="0"/>
                </a:moveTo>
                <a:lnTo>
                  <a:pt x="7571529" y="0"/>
                </a:lnTo>
                <a:lnTo>
                  <a:pt x="7571529" y="5044531"/>
                </a:lnTo>
                <a:lnTo>
                  <a:pt x="0" y="5044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3" r="0" b="-93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68057" y="7211170"/>
            <a:ext cx="1501795" cy="978044"/>
          </a:xfrm>
          <a:custGeom>
            <a:avLst/>
            <a:gdLst/>
            <a:ahLst/>
            <a:cxnLst/>
            <a:rect r="r" b="b" t="t" l="l"/>
            <a:pathLst>
              <a:path h="978044" w="1501795">
                <a:moveTo>
                  <a:pt x="0" y="0"/>
                </a:moveTo>
                <a:lnTo>
                  <a:pt x="1501794" y="0"/>
                </a:lnTo>
                <a:lnTo>
                  <a:pt x="1501794" y="978043"/>
                </a:lnTo>
                <a:lnTo>
                  <a:pt x="0" y="9780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031538" y="7211170"/>
            <a:ext cx="1501795" cy="978044"/>
          </a:xfrm>
          <a:custGeom>
            <a:avLst/>
            <a:gdLst/>
            <a:ahLst/>
            <a:cxnLst/>
            <a:rect r="r" b="b" t="t" l="l"/>
            <a:pathLst>
              <a:path h="978044" w="1501795">
                <a:moveTo>
                  <a:pt x="0" y="0"/>
                </a:moveTo>
                <a:lnTo>
                  <a:pt x="1501795" y="0"/>
                </a:lnTo>
                <a:lnTo>
                  <a:pt x="1501795" y="978043"/>
                </a:lnTo>
                <a:lnTo>
                  <a:pt x="0" y="9780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095308" y="7211170"/>
            <a:ext cx="1501795" cy="978044"/>
          </a:xfrm>
          <a:custGeom>
            <a:avLst/>
            <a:gdLst/>
            <a:ahLst/>
            <a:cxnLst/>
            <a:rect r="r" b="b" t="t" l="l"/>
            <a:pathLst>
              <a:path h="978044" w="1501795">
                <a:moveTo>
                  <a:pt x="0" y="0"/>
                </a:moveTo>
                <a:lnTo>
                  <a:pt x="1501795" y="0"/>
                </a:lnTo>
                <a:lnTo>
                  <a:pt x="1501795" y="978043"/>
                </a:lnTo>
                <a:lnTo>
                  <a:pt x="0" y="9780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159078" y="7211170"/>
            <a:ext cx="1501795" cy="978044"/>
          </a:xfrm>
          <a:custGeom>
            <a:avLst/>
            <a:gdLst/>
            <a:ahLst/>
            <a:cxnLst/>
            <a:rect r="r" b="b" t="t" l="l"/>
            <a:pathLst>
              <a:path h="978044" w="1501795">
                <a:moveTo>
                  <a:pt x="0" y="0"/>
                </a:moveTo>
                <a:lnTo>
                  <a:pt x="1501795" y="0"/>
                </a:lnTo>
                <a:lnTo>
                  <a:pt x="1501795" y="978043"/>
                </a:lnTo>
                <a:lnTo>
                  <a:pt x="0" y="9780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488901" y="7659489"/>
            <a:ext cx="462728" cy="139975"/>
          </a:xfrm>
          <a:custGeom>
            <a:avLst/>
            <a:gdLst/>
            <a:ahLst/>
            <a:cxnLst/>
            <a:rect r="r" b="b" t="t" l="l"/>
            <a:pathLst>
              <a:path h="139975" w="462728">
                <a:moveTo>
                  <a:pt x="0" y="0"/>
                </a:moveTo>
                <a:lnTo>
                  <a:pt x="462728" y="0"/>
                </a:lnTo>
                <a:lnTo>
                  <a:pt x="462728" y="139975"/>
                </a:lnTo>
                <a:lnTo>
                  <a:pt x="0" y="1399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9144000" y="1383393"/>
            <a:ext cx="9144000" cy="83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Brainstorm - Deel 1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102903" y="2778150"/>
            <a:ext cx="6708443" cy="3546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1.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2.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3.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0550857" y="2778150"/>
            <a:ext cx="6708443" cy="5299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Maak groepjes van vier.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Jullie krijgen een reeks van 5 foto's te zien. Elke foto is 30 seconden zichtbaar.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Noem alle woorden op die in jullie opkomen en waar dit dit mee associeert. Eén iemand noteert alle woorden op een A4-papier.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Deze woorden heb je straks nodig bij de brainstorm over actie-ideeën.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4583101" y="7630204"/>
            <a:ext cx="462728" cy="139975"/>
          </a:xfrm>
          <a:custGeom>
            <a:avLst/>
            <a:gdLst/>
            <a:ahLst/>
            <a:cxnLst/>
            <a:rect r="r" b="b" t="t" l="l"/>
            <a:pathLst>
              <a:path h="139975" w="462728">
                <a:moveTo>
                  <a:pt x="0" y="0"/>
                </a:moveTo>
                <a:lnTo>
                  <a:pt x="462728" y="0"/>
                </a:lnTo>
                <a:lnTo>
                  <a:pt x="462728" y="139975"/>
                </a:lnTo>
                <a:lnTo>
                  <a:pt x="0" y="1399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6644728" y="7630204"/>
            <a:ext cx="462728" cy="139975"/>
          </a:xfrm>
          <a:custGeom>
            <a:avLst/>
            <a:gdLst/>
            <a:ahLst/>
            <a:cxnLst/>
            <a:rect r="r" b="b" t="t" l="l"/>
            <a:pathLst>
              <a:path h="139975" w="462728">
                <a:moveTo>
                  <a:pt x="0" y="0"/>
                </a:moveTo>
                <a:lnTo>
                  <a:pt x="462728" y="0"/>
                </a:lnTo>
                <a:lnTo>
                  <a:pt x="462728" y="139975"/>
                </a:lnTo>
                <a:lnTo>
                  <a:pt x="0" y="1399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335652" y="7507469"/>
            <a:ext cx="766604" cy="318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Interstate 3"/>
              </a:rPr>
              <a:t>groente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428106" y="7507469"/>
            <a:ext cx="708660" cy="318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Interstate 3"/>
              </a:rPr>
              <a:t>gezond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470762" y="7507469"/>
            <a:ext cx="750887" cy="318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Interstate 3"/>
              </a:rPr>
              <a:t>sporten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576562" y="7507469"/>
            <a:ext cx="722947" cy="318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Interstate 3"/>
              </a:rPr>
              <a:t>voetbal</a:t>
            </a:r>
          </a:p>
        </p:txBody>
      </p:sp>
      <p:grpSp>
        <p:nvGrpSpPr>
          <p:cNvPr name="Group 24" id="24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7061744" y="9898071"/>
            <a:ext cx="15338381" cy="742479"/>
            <a:chOff x="0" y="0"/>
            <a:chExt cx="8041697" cy="389271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041697" cy="389271"/>
            </a:xfrm>
            <a:custGeom>
              <a:avLst/>
              <a:gdLst/>
              <a:ahLst/>
              <a:cxnLst/>
              <a:rect r="r" b="b" t="t" l="l"/>
              <a:pathLst>
                <a:path h="389271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982829" y="1682750"/>
            <a:ext cx="10322341" cy="7367571"/>
          </a:xfrm>
          <a:custGeom>
            <a:avLst/>
            <a:gdLst/>
            <a:ahLst/>
            <a:cxnLst/>
            <a:rect r="r" b="b" t="t" l="l"/>
            <a:pathLst>
              <a:path h="7367571" w="1032234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0" y="650875"/>
            <a:ext cx="18288000" cy="83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1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7061744" y="9898071"/>
            <a:ext cx="15338381" cy="742479"/>
            <a:chOff x="0" y="0"/>
            <a:chExt cx="8041697" cy="38927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041697" cy="389271"/>
            </a:xfrm>
            <a:custGeom>
              <a:avLst/>
              <a:gdLst/>
              <a:ahLst/>
              <a:cxnLst/>
              <a:rect r="r" b="b" t="t" l="l"/>
              <a:pathLst>
                <a:path h="389271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982829" y="1682750"/>
            <a:ext cx="10322341" cy="7367571"/>
          </a:xfrm>
          <a:custGeom>
            <a:avLst/>
            <a:gdLst/>
            <a:ahLst/>
            <a:cxnLst/>
            <a:rect r="r" b="b" t="t" l="l"/>
            <a:pathLst>
              <a:path h="7367571" w="1032234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67" t="0" r="-3867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0" y="650875"/>
            <a:ext cx="18288000" cy="83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2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7061744" y="9898071"/>
            <a:ext cx="15338381" cy="742479"/>
            <a:chOff x="0" y="0"/>
            <a:chExt cx="8041697" cy="38927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041697" cy="389271"/>
            </a:xfrm>
            <a:custGeom>
              <a:avLst/>
              <a:gdLst/>
              <a:ahLst/>
              <a:cxnLst/>
              <a:rect r="r" b="b" t="t" l="l"/>
              <a:pathLst>
                <a:path h="389271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982829" y="1682750"/>
            <a:ext cx="10322341" cy="7367571"/>
          </a:xfrm>
          <a:custGeom>
            <a:avLst/>
            <a:gdLst/>
            <a:ahLst/>
            <a:cxnLst/>
            <a:rect r="r" b="b" t="t" l="l"/>
            <a:pathLst>
              <a:path h="7367571" w="1032234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64" t="0" r="-3564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0" y="650875"/>
            <a:ext cx="18288000" cy="83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3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7061744" y="9898071"/>
            <a:ext cx="15338381" cy="742479"/>
            <a:chOff x="0" y="0"/>
            <a:chExt cx="8041697" cy="38927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041697" cy="389271"/>
            </a:xfrm>
            <a:custGeom>
              <a:avLst/>
              <a:gdLst/>
              <a:ahLst/>
              <a:cxnLst/>
              <a:rect r="r" b="b" t="t" l="l"/>
              <a:pathLst>
                <a:path h="389271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982829" y="1682750"/>
            <a:ext cx="10322341" cy="7367571"/>
          </a:xfrm>
          <a:custGeom>
            <a:avLst/>
            <a:gdLst/>
            <a:ahLst/>
            <a:cxnLst/>
            <a:rect r="r" b="b" t="t" l="l"/>
            <a:pathLst>
              <a:path h="7367571" w="1032234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989" t="0" r="-7989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0" y="650875"/>
            <a:ext cx="18288000" cy="83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4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7061744" y="9898071"/>
            <a:ext cx="15338381" cy="742479"/>
            <a:chOff x="0" y="0"/>
            <a:chExt cx="8041697" cy="38927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041697" cy="389271"/>
            </a:xfrm>
            <a:custGeom>
              <a:avLst/>
              <a:gdLst/>
              <a:ahLst/>
              <a:cxnLst/>
              <a:rect r="r" b="b" t="t" l="l"/>
              <a:pathLst>
                <a:path h="389271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865800"/>
            <a:ext cx="18288000" cy="12152800"/>
          </a:xfrm>
          <a:custGeom>
            <a:avLst/>
            <a:gdLst/>
            <a:ahLst/>
            <a:cxnLst/>
            <a:rect r="r" b="b" t="t" l="l"/>
            <a:pathLst>
              <a:path h="12152800" w="18288000">
                <a:moveTo>
                  <a:pt x="0" y="0"/>
                </a:moveTo>
                <a:lnTo>
                  <a:pt x="18288000" y="0"/>
                </a:lnTo>
                <a:lnTo>
                  <a:pt x="18288000" y="12152800"/>
                </a:lnTo>
                <a:lnTo>
                  <a:pt x="0" y="12152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5000"/>
            </a:blip>
            <a:stretch>
              <a:fillRect l="-3269" t="-2512" r="-2199" b="-329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-2033165" y="5786447"/>
            <a:ext cx="22354331" cy="15398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Interstate 1"/>
              </a:rPr>
              <a:t>Welkom!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544577" y="7107725"/>
            <a:ext cx="9198846" cy="10478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FFFFFF"/>
                </a:solidFill>
                <a:latin typeface="Interstate 2"/>
              </a:rPr>
              <a:t>Wat gaan we doen vandaag?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982829" y="1682750"/>
            <a:ext cx="10322341" cy="7367571"/>
          </a:xfrm>
          <a:custGeom>
            <a:avLst/>
            <a:gdLst/>
            <a:ahLst/>
            <a:cxnLst/>
            <a:rect r="r" b="b" t="t" l="l"/>
            <a:pathLst>
              <a:path h="7367571" w="1032234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64" t="0" r="-3564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0" y="650875"/>
            <a:ext cx="18288000" cy="83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5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7061744" y="9898071"/>
            <a:ext cx="15338381" cy="742479"/>
            <a:chOff x="0" y="0"/>
            <a:chExt cx="8041697" cy="38927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041697" cy="389271"/>
            </a:xfrm>
            <a:custGeom>
              <a:avLst/>
              <a:gdLst/>
              <a:ahLst/>
              <a:cxnLst/>
              <a:rect r="r" b="b" t="t" l="l"/>
              <a:pathLst>
                <a:path h="389271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0" y="1383393"/>
            <a:ext cx="18288000" cy="83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Brainstorm - Deel 2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2778150"/>
            <a:ext cx="15782646" cy="5299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1.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2.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3.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479783" y="2778150"/>
            <a:ext cx="15779517" cy="5737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Je krijgt nu 10 minuten de tijd om actie-ideeën te bedenken voor 3FM Serious Request. Doe dit als volgt: 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Gebruik de woorden die je hebt opgeschreven. Om bij het eerder gebruikte voorbeeld te blijven:  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bloemkool - groente - gezond - sportschool - voetbal - spieren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Kies het woord uit dat jou het meest aanspreekt. Bijvoorbeeld: ‘voetbal’.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Probeer rondom dit woord acties te bedenken. Bijvoorbeeld bij het woord ‘voetbal’:</a:t>
            </a: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Een voetbaltoernooi in de nacht</a:t>
            </a: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Voetballen met bejaarden</a:t>
            </a: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Tienduizend keer de bal hooghouden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Schrijf de actie-ideeën op een post-it. Schrijf ze zo op dat anderen ze zonder context kunnen begrijpen. 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7061744" y="9898071"/>
            <a:ext cx="15338381" cy="742479"/>
            <a:chOff x="0" y="0"/>
            <a:chExt cx="8041697" cy="38927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041697" cy="389271"/>
            </a:xfrm>
            <a:custGeom>
              <a:avLst/>
              <a:gdLst/>
              <a:ahLst/>
              <a:cxnLst/>
              <a:rect r="r" b="b" t="t" l="l"/>
              <a:pathLst>
                <a:path h="389271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028700" y="2882925"/>
            <a:ext cx="7113318" cy="5020092"/>
            <a:chOff x="0" y="0"/>
            <a:chExt cx="9484424" cy="669345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484424" cy="6693456"/>
            </a:xfrm>
            <a:custGeom>
              <a:avLst/>
              <a:gdLst/>
              <a:ahLst/>
              <a:cxnLst/>
              <a:rect r="r" b="b" t="t" l="l"/>
              <a:pathLst>
                <a:path h="6693456" w="9484424">
                  <a:moveTo>
                    <a:pt x="0" y="0"/>
                  </a:moveTo>
                  <a:lnTo>
                    <a:pt x="9484424" y="0"/>
                  </a:lnTo>
                  <a:lnTo>
                    <a:pt x="9484424" y="6693456"/>
                  </a:lnTo>
                  <a:lnTo>
                    <a:pt x="0" y="6693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20848" r="0" b="-20848"/>
              </a:stretch>
            </a:blipFill>
          </p:spPr>
        </p:sp>
        <p:grpSp>
          <p:nvGrpSpPr>
            <p:cNvPr name="Group 11" id="11"/>
            <p:cNvGrpSpPr/>
            <p:nvPr/>
          </p:nvGrpSpPr>
          <p:grpSpPr>
            <a:xfrm rot="0">
              <a:off x="3549567" y="5527504"/>
              <a:ext cx="567892" cy="589223"/>
              <a:chOff x="0" y="0"/>
              <a:chExt cx="112176" cy="11639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112176" cy="116390"/>
              </a:xfrm>
              <a:custGeom>
                <a:avLst/>
                <a:gdLst/>
                <a:ahLst/>
                <a:cxnLst/>
                <a:rect r="r" b="b" t="t" l="l"/>
                <a:pathLst>
                  <a:path h="116390" w="112176">
                    <a:moveTo>
                      <a:pt x="0" y="0"/>
                    </a:moveTo>
                    <a:lnTo>
                      <a:pt x="112176" y="0"/>
                    </a:lnTo>
                    <a:lnTo>
                      <a:pt x="112176" y="116390"/>
                    </a:lnTo>
                    <a:lnTo>
                      <a:pt x="0" y="116390"/>
                    </a:lnTo>
                    <a:close/>
                  </a:path>
                </a:pathLst>
              </a:custGeom>
              <a:solidFill>
                <a:srgbClr val="FF8C00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-104775"/>
                <a:ext cx="112176" cy="22116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99"/>
                  </a:lnSpc>
                </a:pPr>
              </a:p>
            </p:txBody>
          </p:sp>
        </p:grpSp>
      </p:grpSp>
      <p:sp>
        <p:nvSpPr>
          <p:cNvPr name="TextBox 14" id="14"/>
          <p:cNvSpPr txBox="true"/>
          <p:nvPr/>
        </p:nvSpPr>
        <p:spPr>
          <a:xfrm rot="0">
            <a:off x="8346258" y="1359992"/>
            <a:ext cx="9144000" cy="83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Brainstorm - Deel 3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102903" y="2778150"/>
            <a:ext cx="7156397" cy="3546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Je krijgt nu vijf punten (stickers) die je plakt bij de ideeën van anderen die jij het best vindt.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1"/>
              </a:rPr>
              <a:t>Welke ideeën hebben de meeste punten?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 drie ideeën met de hoogste score worden klassikaal verder toegelicht door degene die het idee heeft bedacht.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7061744" y="9898071"/>
            <a:ext cx="15338381" cy="742479"/>
            <a:chOff x="0" y="0"/>
            <a:chExt cx="8041697" cy="389271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041697" cy="389271"/>
            </a:xfrm>
            <a:custGeom>
              <a:avLst/>
              <a:gdLst/>
              <a:ahLst/>
              <a:cxnLst/>
              <a:rect r="r" b="b" t="t" l="l"/>
              <a:pathLst>
                <a:path h="389271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81269"/>
            <a:ext cx="9663743" cy="10449539"/>
          </a:xfrm>
          <a:custGeom>
            <a:avLst/>
            <a:gdLst/>
            <a:ahLst/>
            <a:cxnLst/>
            <a:rect r="r" b="b" t="t" l="l"/>
            <a:pathLst>
              <a:path h="10449539" w="9663743">
                <a:moveTo>
                  <a:pt x="0" y="0"/>
                </a:moveTo>
                <a:lnTo>
                  <a:pt x="9663743" y="0"/>
                </a:lnTo>
                <a:lnTo>
                  <a:pt x="9663743" y="10449538"/>
                </a:lnTo>
                <a:lnTo>
                  <a:pt x="0" y="10449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34" t="-20335" r="0" b="-2106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710840" y="1383393"/>
            <a:ext cx="6548460" cy="83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Haal geld op door...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710840" y="3472543"/>
            <a:ext cx="6548460" cy="3546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Een markt, sportwedstrijd, talentenjacht of marathon te organiseren.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Of door een zangoptreden, pubquiz, bingoavond of filmavond te houden met de studie.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</a:p>
        </p:txBody>
      </p:sp>
      <p:grpSp>
        <p:nvGrpSpPr>
          <p:cNvPr name="Group 12" id="12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7061744" y="9898071"/>
            <a:ext cx="15338381" cy="742479"/>
            <a:chOff x="0" y="0"/>
            <a:chExt cx="8041697" cy="38927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041697" cy="389271"/>
            </a:xfrm>
            <a:custGeom>
              <a:avLst/>
              <a:gdLst/>
              <a:ahLst/>
              <a:cxnLst/>
              <a:rect r="r" b="b" t="t" l="l"/>
              <a:pathLst>
                <a:path h="389271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67168" y="-1704085"/>
            <a:ext cx="20369518" cy="13695169"/>
          </a:xfrm>
          <a:custGeom>
            <a:avLst/>
            <a:gdLst/>
            <a:ahLst/>
            <a:cxnLst/>
            <a:rect r="r" b="b" t="t" l="l"/>
            <a:pathLst>
              <a:path h="13695169" w="20369518">
                <a:moveTo>
                  <a:pt x="0" y="0"/>
                </a:moveTo>
                <a:lnTo>
                  <a:pt x="20369518" y="0"/>
                </a:lnTo>
                <a:lnTo>
                  <a:pt x="20369518" y="13695170"/>
                </a:lnTo>
                <a:lnTo>
                  <a:pt x="0" y="13695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5000"/>
            </a:blip>
            <a:stretch>
              <a:fillRect l="-27912" t="-41115" r="-31119" b="-1653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6362700"/>
            <a:ext cx="18288000" cy="15398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Interstate 1"/>
              </a:rPr>
              <a:t>Even voorstellen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144000" y="1383393"/>
            <a:ext cx="8115300" cy="1536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Over de </a:t>
            </a:r>
          </a:p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ziekte ALS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144000" y="3472543"/>
            <a:ext cx="8115300" cy="5775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In Nederland leven ongeveer 1.500 mensen met ALS (Amyotrofishe Laterale Sclerose) en dezelfde soort ziekten PSMA en PLS.</a:t>
            </a:r>
          </a:p>
          <a:p>
            <a:pPr algn="l">
              <a:lnSpc>
                <a:spcPts val="3499"/>
              </a:lnSpc>
            </a:pP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Spieren vallen één voor één uit.</a:t>
            </a:r>
          </a:p>
          <a:p>
            <a:pPr algn="l">
              <a:lnSpc>
                <a:spcPts val="3499"/>
              </a:lnSpc>
            </a:pP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Je leeft gemiddeld maar 3 tot 5 jaar na je eerste klachten.</a:t>
            </a:r>
          </a:p>
          <a:p>
            <a:pPr algn="l">
              <a:lnSpc>
                <a:spcPts val="3499"/>
              </a:lnSpc>
            </a:pP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Elk jaar overlijden er 500 patiënten en komen er 500 bij​.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2180756" y="1264079"/>
            <a:ext cx="5320773" cy="7779954"/>
          </a:xfrm>
          <a:custGeom>
            <a:avLst/>
            <a:gdLst/>
            <a:ahLst/>
            <a:cxnLst/>
            <a:rect r="r" b="b" t="t" l="l"/>
            <a:pathLst>
              <a:path h="7779954" w="5320773">
                <a:moveTo>
                  <a:pt x="0" y="0"/>
                </a:moveTo>
                <a:lnTo>
                  <a:pt x="5320774" y="0"/>
                </a:lnTo>
                <a:lnTo>
                  <a:pt x="5320774" y="7779954"/>
                </a:lnTo>
                <a:lnTo>
                  <a:pt x="0" y="7779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109" t="0" r="-23109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7061744" y="9898071"/>
            <a:ext cx="15338381" cy="742479"/>
            <a:chOff x="0" y="0"/>
            <a:chExt cx="8041697" cy="38927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041697" cy="389271"/>
            </a:xfrm>
            <a:custGeom>
              <a:avLst/>
              <a:gdLst/>
              <a:ahLst/>
              <a:cxnLst/>
              <a:rect r="r" b="b" t="t" l="l"/>
              <a:pathLst>
                <a:path h="389271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144000" y="2110468"/>
            <a:ext cx="8115300" cy="6933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Interstate 1"/>
              </a:rPr>
              <a:t>Hoe werkt de ziekte?</a:t>
            </a:r>
          </a:p>
          <a:p>
            <a:pPr algn="ctr">
              <a:lnSpc>
                <a:spcPts val="3779"/>
              </a:lnSpc>
            </a:p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Je hersenen sturen signalen door je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hele lichaam via je zenuwen</a:t>
            </a:r>
          </a:p>
          <a:p>
            <a:pPr algn="ctr">
              <a:lnSpc>
                <a:spcPts val="3640"/>
              </a:lnSpc>
            </a:p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Je zenuwen werken niet meer goed,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signalen komen niet goed door</a:t>
            </a:r>
          </a:p>
          <a:p>
            <a:pPr algn="ctr">
              <a:lnSpc>
                <a:spcPts val="3640"/>
              </a:lnSpc>
            </a:p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Door de ontbrekende signalen verwerken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je spieren boodschappen niet goed</a:t>
            </a:r>
          </a:p>
          <a:p>
            <a:pPr algn="ctr">
              <a:lnSpc>
                <a:spcPts val="3640"/>
              </a:lnSpc>
            </a:p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Het gevolg is dat je spieren een voor een uitvallen</a:t>
            </a:r>
          </a:p>
          <a:p>
            <a:pPr algn="ctr">
              <a:lnSpc>
                <a:spcPts val="3640"/>
              </a:lnSpc>
            </a:p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Iets vastpakken, praten en ademen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wordt steeds moeilijker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3055130" y="4129297"/>
            <a:ext cx="293040" cy="256410"/>
            <a:chOff x="0" y="0"/>
            <a:chExt cx="812800" cy="7112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0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3055130" y="5501433"/>
            <a:ext cx="293040" cy="256410"/>
            <a:chOff x="0" y="0"/>
            <a:chExt cx="812800" cy="7112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0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3055130" y="6872268"/>
            <a:ext cx="293040" cy="256410"/>
            <a:chOff x="0" y="0"/>
            <a:chExt cx="812800" cy="7112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0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3055130" y="7817336"/>
            <a:ext cx="293040" cy="256410"/>
            <a:chOff x="0" y="0"/>
            <a:chExt cx="812800" cy="7112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0"/>
                </a:lnSpc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9144000" y="1383393"/>
            <a:ext cx="8115300" cy="83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ALS in het kort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1636022" y="2574767"/>
            <a:ext cx="5425722" cy="5137465"/>
          </a:xfrm>
          <a:custGeom>
            <a:avLst/>
            <a:gdLst/>
            <a:ahLst/>
            <a:cxnLst/>
            <a:rect r="r" b="b" t="t" l="l"/>
            <a:pathLst>
              <a:path h="5137465" w="5425722">
                <a:moveTo>
                  <a:pt x="0" y="0"/>
                </a:moveTo>
                <a:lnTo>
                  <a:pt x="5425722" y="0"/>
                </a:lnTo>
                <a:lnTo>
                  <a:pt x="5425722" y="5137466"/>
                </a:lnTo>
                <a:lnTo>
                  <a:pt x="0" y="51374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373" r="-33463" b="-1373"/>
            </a:stretch>
          </a:blipFill>
        </p:spPr>
      </p:sp>
      <p:grpSp>
        <p:nvGrpSpPr>
          <p:cNvPr name="Group 24" id="24"/>
          <p:cNvGrpSpPr/>
          <p:nvPr/>
        </p:nvGrpSpPr>
        <p:grpSpPr>
          <a:xfrm rot="0">
            <a:off x="6667817" y="9898071"/>
            <a:ext cx="15338381" cy="388929"/>
            <a:chOff x="0" y="0"/>
            <a:chExt cx="8041697" cy="20391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041697" cy="203910"/>
            </a:xfrm>
            <a:custGeom>
              <a:avLst/>
              <a:gdLst/>
              <a:ahLst/>
              <a:cxnLst/>
              <a:rect r="r" b="b" t="t" l="l"/>
              <a:pathLst>
                <a:path h="203910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203910"/>
                  </a:lnTo>
                  <a:lnTo>
                    <a:pt x="0" y="203910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28575"/>
              <a:ext cx="8041697" cy="232485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144000" y="1383393"/>
            <a:ext cx="8115300" cy="1536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Van symptomen </a:t>
            </a:r>
          </a:p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naar diagnose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144000" y="3472543"/>
            <a:ext cx="8115300" cy="5813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Symptomen: in het begin vaak nog niet zo duidelijk of ernstig aanwezig. Bijvoorbeeld:</a:t>
            </a:r>
          </a:p>
          <a:p>
            <a:pPr algn="l" marL="1079499" indent="-359833" lvl="2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Zwakker wordende spieren</a:t>
            </a:r>
          </a:p>
          <a:p>
            <a:pPr algn="l" marL="1079499" indent="-359833" lvl="2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Stijfheid, spierkrampen en vermindering kracht</a:t>
            </a:r>
          </a:p>
          <a:p>
            <a:pPr algn="l" marL="1079499" indent="-359833" lvl="2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Vermindering van spraak en slikvermogen</a:t>
            </a:r>
          </a:p>
          <a:p>
            <a:pPr algn="l" marL="1079499" indent="-359833" lvl="2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Problemen met ademhalen</a:t>
            </a:r>
          </a:p>
          <a:p>
            <a:pPr algn="l">
              <a:lnSpc>
                <a:spcPts val="3499"/>
              </a:lnSpc>
            </a:pP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Diagnose:</a:t>
            </a:r>
          </a:p>
          <a:p>
            <a:pPr algn="l" marL="1079499" indent="-359833" lvl="2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Het stellen van de diagnose is lastig</a:t>
            </a:r>
          </a:p>
          <a:p>
            <a:pPr algn="l" marL="1079499" indent="-359833" lvl="2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Er worden veel onderzoeken gedaan om andere ziektes uit te sluiten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2180756" y="1264079"/>
            <a:ext cx="5320773" cy="7779954"/>
          </a:xfrm>
          <a:custGeom>
            <a:avLst/>
            <a:gdLst/>
            <a:ahLst/>
            <a:cxnLst/>
            <a:rect r="r" b="b" t="t" l="l"/>
            <a:pathLst>
              <a:path h="7779954" w="5320773">
                <a:moveTo>
                  <a:pt x="0" y="0"/>
                </a:moveTo>
                <a:lnTo>
                  <a:pt x="5320774" y="0"/>
                </a:lnTo>
                <a:lnTo>
                  <a:pt x="5320774" y="7779954"/>
                </a:lnTo>
                <a:lnTo>
                  <a:pt x="0" y="77799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109" t="0" r="-23109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6667817" y="9898071"/>
            <a:ext cx="15338381" cy="388929"/>
            <a:chOff x="0" y="0"/>
            <a:chExt cx="8041697" cy="20391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041697" cy="203910"/>
            </a:xfrm>
            <a:custGeom>
              <a:avLst/>
              <a:gdLst/>
              <a:ahLst/>
              <a:cxnLst/>
              <a:rect r="r" b="b" t="t" l="l"/>
              <a:pathLst>
                <a:path h="203910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203910"/>
                  </a:lnTo>
                  <a:lnTo>
                    <a:pt x="0" y="203910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8041697" cy="232485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030822" y="7466381"/>
            <a:ext cx="10108385" cy="1274417"/>
            <a:chOff x="0" y="0"/>
            <a:chExt cx="13477846" cy="1699223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3477846" cy="1699223"/>
              <a:chOff x="0" y="0"/>
              <a:chExt cx="2662291" cy="335649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662291" cy="335649"/>
              </a:xfrm>
              <a:custGeom>
                <a:avLst/>
                <a:gdLst/>
                <a:ahLst/>
                <a:cxnLst/>
                <a:rect r="r" b="b" t="t" l="l"/>
                <a:pathLst>
                  <a:path h="335649" w="2662291">
                    <a:moveTo>
                      <a:pt x="0" y="0"/>
                    </a:moveTo>
                    <a:lnTo>
                      <a:pt x="2662291" y="0"/>
                    </a:lnTo>
                    <a:lnTo>
                      <a:pt x="2662291" y="335649"/>
                    </a:lnTo>
                    <a:lnTo>
                      <a:pt x="0" y="335649"/>
                    </a:lnTo>
                    <a:close/>
                  </a:path>
                </a:pathLst>
              </a:custGeom>
              <a:solidFill>
                <a:srgbClr val="FF8C00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85725"/>
                <a:ext cx="2662291" cy="42137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10"/>
                  </a:lnSpc>
                </a:pPr>
              </a:p>
            </p:txBody>
          </p:sp>
        </p:grpSp>
        <p:sp>
          <p:nvSpPr>
            <p:cNvPr name="TextBox 7" id="7"/>
            <p:cNvSpPr txBox="true"/>
            <p:nvPr/>
          </p:nvSpPr>
          <p:spPr>
            <a:xfrm rot="0">
              <a:off x="1089871" y="158300"/>
              <a:ext cx="11455400" cy="12019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012"/>
                </a:lnSpc>
              </a:pPr>
              <a:r>
                <a:rPr lang="en-US" sz="5008" u="sng">
                  <a:solidFill>
                    <a:srgbClr val="FFFFFF"/>
                  </a:solidFill>
                  <a:latin typeface="Interstate 1"/>
                  <a:hlinkClick r:id="rId4" tooltip="https://youtu.be/4S75hUuTNcI"/>
                </a:rPr>
                <a:t>Bekijk het verhaal van Geert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685550" y="3516926"/>
            <a:ext cx="2756916" cy="4114800"/>
          </a:xfrm>
          <a:custGeom>
            <a:avLst/>
            <a:gdLst/>
            <a:ahLst/>
            <a:cxnLst/>
            <a:rect r="r" b="b" t="t" l="l"/>
            <a:pathLst>
              <a:path h="4114800" w="2756916">
                <a:moveTo>
                  <a:pt x="0" y="0"/>
                </a:moveTo>
                <a:lnTo>
                  <a:pt x="2756916" y="0"/>
                </a:lnTo>
                <a:lnTo>
                  <a:pt x="27569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1383393"/>
            <a:ext cx="16230600" cy="83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Je hebt ALS, en dan?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067319" y="3129575"/>
            <a:ext cx="2393950" cy="387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Hoe lang heb ik nog?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848276" y="4002701"/>
            <a:ext cx="3057049" cy="387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Hoe ga ik de zorg regelen?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036607" y="4875826"/>
            <a:ext cx="5041424" cy="387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Hoe kan ik mijn gezin verzorgd achterlaten?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874358" y="5748952"/>
            <a:ext cx="2116773" cy="387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Kan ik nog reizen?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677734" y="6622077"/>
            <a:ext cx="2438082" cy="387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Kan ik nog tuinieren?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380823" y="6622077"/>
            <a:ext cx="4337368" cy="387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Wat als ik straks niet meer kan lopen?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932745" y="7559499"/>
            <a:ext cx="1725136" cy="387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Kan ik stikken?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568706" y="5899765"/>
            <a:ext cx="4731861" cy="387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Wat vertel ik mijn vrienden en bekenden?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775921" y="3280388"/>
            <a:ext cx="2241709" cy="387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Kan ik nog werken?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354201" y="4153514"/>
            <a:ext cx="3108960" cy="387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Kan ik thuis blijven wonen?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052066" y="5026639"/>
            <a:ext cx="2579211" cy="387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Verlies ik mijn spraak?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235331" y="7408686"/>
            <a:ext cx="2289651" cy="387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Kan ik nog sporten?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6667817" y="9898071"/>
            <a:ext cx="15338381" cy="388929"/>
            <a:chOff x="0" y="0"/>
            <a:chExt cx="8041697" cy="20391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041697" cy="203910"/>
            </a:xfrm>
            <a:custGeom>
              <a:avLst/>
              <a:gdLst/>
              <a:ahLst/>
              <a:cxnLst/>
              <a:rect r="r" b="b" t="t" l="l"/>
              <a:pathLst>
                <a:path h="203910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203910"/>
                  </a:lnTo>
                  <a:lnTo>
                    <a:pt x="0" y="203910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28575"/>
              <a:ext cx="8041697" cy="232485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144000" y="1383393"/>
            <a:ext cx="8115300" cy="83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Zorg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144000" y="3472543"/>
            <a:ext cx="8115300" cy="4860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Vormen van zorg: </a:t>
            </a:r>
          </a:p>
          <a:p>
            <a:pPr algn="l" marL="1079499" indent="-359833" lvl="2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ALS-behandelteam</a:t>
            </a:r>
          </a:p>
          <a:p>
            <a:pPr algn="l" marL="1079499" indent="-359833" lvl="2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Revalidatiearts</a:t>
            </a:r>
          </a:p>
          <a:p>
            <a:pPr algn="l" marL="1079499" indent="-359833" lvl="2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Fysiotherapie, logopedie</a:t>
            </a:r>
          </a:p>
          <a:p>
            <a:pPr algn="l" marL="1079499" indent="-359833" lvl="2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Verpleegkundigen</a:t>
            </a:r>
          </a:p>
          <a:p>
            <a:pPr algn="l" marL="1079499" indent="-359833" lvl="2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Patiëntencontact </a:t>
            </a:r>
          </a:p>
          <a:p>
            <a:pPr algn="l" marL="1079499" indent="-359833" lvl="2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ALS patiëntenvereniging </a:t>
            </a:r>
          </a:p>
          <a:p>
            <a:pPr algn="l">
              <a:lnSpc>
                <a:spcPts val="3499"/>
              </a:lnSpc>
            </a:pP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ALS heb je niet alleen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2180756" y="1264079"/>
            <a:ext cx="5320773" cy="7779954"/>
          </a:xfrm>
          <a:custGeom>
            <a:avLst/>
            <a:gdLst/>
            <a:ahLst/>
            <a:cxnLst/>
            <a:rect r="r" b="b" t="t" l="l"/>
            <a:pathLst>
              <a:path h="7779954" w="5320773">
                <a:moveTo>
                  <a:pt x="0" y="0"/>
                </a:moveTo>
                <a:lnTo>
                  <a:pt x="5320774" y="0"/>
                </a:lnTo>
                <a:lnTo>
                  <a:pt x="5320774" y="7779954"/>
                </a:lnTo>
                <a:lnTo>
                  <a:pt x="0" y="77799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109" t="0" r="-23109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6667817" y="9898071"/>
            <a:ext cx="15338381" cy="388929"/>
            <a:chOff x="0" y="0"/>
            <a:chExt cx="8041697" cy="20391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041697" cy="203910"/>
            </a:xfrm>
            <a:custGeom>
              <a:avLst/>
              <a:gdLst/>
              <a:ahLst/>
              <a:cxnLst/>
              <a:rect r="r" b="b" t="t" l="l"/>
              <a:pathLst>
                <a:path h="203910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203910"/>
                  </a:lnTo>
                  <a:lnTo>
                    <a:pt x="0" y="203910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8041697" cy="232485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DAGDyQp2wWQ</dc:identifier>
  <dcterms:modified xsi:type="dcterms:W3CDTF">2011-08-01T06:04:30Z</dcterms:modified>
  <cp:revision>1</cp:revision>
  <dc:title>Presentatie Zorgopleidingen - hbo/ Uni</dc:title>
</cp:coreProperties>
</file>