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20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8288000" cy="10287000"/>
  <p:notesSz cx="6858000" cy="9144000"/>
  <p:embeddedFontLst>
    <p:embeddedFont>
      <p:font typeface="Interstate 1" charset="1" panose="02000503030000020004"/>
      <p:regular r:id="rId18"/>
    </p:embeddedFont>
    <p:embeddedFont>
      <p:font typeface="Interstate 2" charset="1" panose="02000503020000020004"/>
      <p:regular r:id="rId19"/>
    </p:embeddedFont>
    <p:embeddedFont>
      <p:font typeface="Interstate 3" charset="1" panose="02000506030000020004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notesMasters/notesMaster1.xml" Type="http://schemas.openxmlformats.org/officeDocument/2006/relationships/notesMaster"/><Relationship Id="rId21" Target="theme/theme2.xml" Type="http://schemas.openxmlformats.org/officeDocument/2006/relationships/theme"/><Relationship Id="rId22" Target="notesSlides/notesSlide1.xml" Type="http://schemas.openxmlformats.org/officeDocument/2006/relationships/notesSlide"/><Relationship Id="rId23" Target="fonts/font23.fntdata" Type="http://schemas.openxmlformats.org/officeDocument/2006/relationships/font"/><Relationship Id="rId24" Target="notesSlides/notesSlide2.xml" Type="http://schemas.openxmlformats.org/officeDocument/2006/relationships/notesSlide"/><Relationship Id="rId25" Target="notesSlides/notesSlide3.xml" Type="http://schemas.openxmlformats.org/officeDocument/2006/relationships/notesSlide"/><Relationship Id="rId26" Target="notesSlides/notesSlide4.xml" Type="http://schemas.openxmlformats.org/officeDocument/2006/relationships/notes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.xml" Type="http://schemas.openxmlformats.org/officeDocument/2006/relationships/slide"/></Relationships>
</file>

<file path=ppt/notesSlides/notesSlide1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2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3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4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11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5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4.jpeg" Type="http://schemas.openxmlformats.org/officeDocument/2006/relationships/image"/><Relationship Id="rId4" Target="../media/image5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Relationship Id="rId3" Target="../media/image6.jpeg" Type="http://schemas.openxmlformats.org/officeDocument/2006/relationships/image"/><Relationship Id="rId4" Target="https://youtu.be/4S75hUuTNcI" TargetMode="External" Type="http://schemas.openxmlformats.org/officeDocument/2006/relationships/hyperlink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5.png" Type="http://schemas.openxmlformats.org/officeDocument/2006/relationships/image"/><Relationship Id="rId4" Target="../media/image7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.xml" Type="http://schemas.openxmlformats.org/officeDocument/2006/relationships/notesSlide"/><Relationship Id="rId3" Target="../media/image5.png" Type="http://schemas.openxmlformats.org/officeDocument/2006/relationships/image"/><Relationship Id="rId4" Target="../media/image9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FFFFFF">
                <a:alpha val="0"/>
              </a:srgbClr>
            </a:gs>
            <a:gs pos="50000">
              <a:srgbClr val="FF8C00">
                <a:alpha val="100000"/>
              </a:srgbClr>
            </a:gs>
            <a:gs pos="100000">
              <a:srgbClr val="FF8C00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568682" y="-1431818"/>
            <a:ext cx="13150636" cy="13150636"/>
          </a:xfrm>
          <a:custGeom>
            <a:avLst/>
            <a:gdLst/>
            <a:ahLst/>
            <a:cxnLst/>
            <a:rect r="r" b="b" t="t" l="l"/>
            <a:pathLst>
              <a:path h="13150636" w="13150636">
                <a:moveTo>
                  <a:pt x="0" y="0"/>
                </a:moveTo>
                <a:lnTo>
                  <a:pt x="13150636" y="0"/>
                </a:lnTo>
                <a:lnTo>
                  <a:pt x="13150636" y="13150636"/>
                </a:lnTo>
                <a:lnTo>
                  <a:pt x="0" y="131506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3540740"/>
          </a:xfrm>
          <a:custGeom>
            <a:avLst/>
            <a:gdLst/>
            <a:ahLst/>
            <a:cxnLst/>
            <a:rect r="r" b="b" t="t" l="l"/>
            <a:pathLst>
              <a:path h="13540740" w="18288000">
                <a:moveTo>
                  <a:pt x="0" y="0"/>
                </a:moveTo>
                <a:lnTo>
                  <a:pt x="18288000" y="0"/>
                </a:lnTo>
                <a:lnTo>
                  <a:pt x="18288000" y="13540740"/>
                </a:lnTo>
                <a:lnTo>
                  <a:pt x="0" y="135407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0" y="4490902"/>
            <a:ext cx="18288000" cy="16224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8499">
                <a:solidFill>
                  <a:srgbClr val="FFFFFF"/>
                </a:solidFill>
                <a:latin typeface="Interstate 1"/>
              </a:rPr>
              <a:t>Kom in actie!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061744" y="9898071"/>
            <a:ext cx="15338381" cy="742479"/>
            <a:chOff x="0" y="0"/>
            <a:chExt cx="8041697" cy="3892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041697" cy="389271"/>
            </a:xfrm>
            <a:custGeom>
              <a:avLst/>
              <a:gdLst/>
              <a:ahLst/>
              <a:cxnLst/>
              <a:rect r="r" b="b" t="t" l="l"/>
              <a:pathLst>
                <a:path h="389271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8041697" cy="417846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2872117" y="9898071"/>
            <a:ext cx="10178790" cy="1382436"/>
            <a:chOff x="0" y="0"/>
            <a:chExt cx="5336596" cy="72479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336596" cy="724792"/>
            </a:xfrm>
            <a:custGeom>
              <a:avLst/>
              <a:gdLst/>
              <a:ahLst/>
              <a:cxnLst/>
              <a:rect r="r" b="b" t="t" l="l"/>
              <a:pathLst>
                <a:path h="724792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8101330" y="0"/>
            <a:ext cx="15338381" cy="371240"/>
            <a:chOff x="0" y="0"/>
            <a:chExt cx="8041697" cy="19463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041697" cy="194636"/>
            </a:xfrm>
            <a:custGeom>
              <a:avLst/>
              <a:gdLst/>
              <a:ahLst/>
              <a:cxnLst/>
              <a:rect r="r" b="b" t="t" l="l"/>
              <a:pathLst>
                <a:path h="194636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-1832531" y="0"/>
            <a:ext cx="10178790" cy="371240"/>
            <a:chOff x="0" y="0"/>
            <a:chExt cx="5336596" cy="19463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5336596" cy="194636"/>
            </a:xfrm>
            <a:custGeom>
              <a:avLst/>
              <a:gdLst/>
              <a:ahLst/>
              <a:cxnLst/>
              <a:rect r="r" b="b" t="t" l="l"/>
              <a:pathLst>
                <a:path h="194636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1028700" y="185620"/>
            <a:ext cx="1784694" cy="1078459"/>
          </a:xfrm>
          <a:custGeom>
            <a:avLst/>
            <a:gdLst/>
            <a:ahLst/>
            <a:cxnLst/>
            <a:rect r="r" b="b" t="t" l="l"/>
            <a:pathLst>
              <a:path h="1078459" w="1784694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9144000" y="1383393"/>
            <a:ext cx="9144000" cy="831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Brainstorm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102903" y="2778150"/>
            <a:ext cx="6708443" cy="3546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1.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2.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3.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4.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550857" y="2778150"/>
            <a:ext cx="6708443" cy="3984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Maak groepjes van vier.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Vul samen het brainstormblad in. Begin met je eigen ideeën.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Bespreek samen jullie ideeën.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Welke ideeën vinden jullie het best? Schrijf die in het midden.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4632200" y="9898071"/>
            <a:ext cx="15338381" cy="388929"/>
            <a:chOff x="0" y="0"/>
            <a:chExt cx="8041697" cy="20391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041697" cy="203910"/>
            </a:xfrm>
            <a:custGeom>
              <a:avLst/>
              <a:gdLst/>
              <a:ahLst/>
              <a:cxnLst/>
              <a:rect r="r" b="b" t="t" l="l"/>
              <a:pathLst>
                <a:path h="203910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203910"/>
                  </a:lnTo>
                  <a:lnTo>
                    <a:pt x="0" y="203910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28575"/>
              <a:ext cx="8041697" cy="232485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6512891" y="0"/>
            <a:ext cx="15338381" cy="371240"/>
            <a:chOff x="0" y="0"/>
            <a:chExt cx="8041697" cy="194636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041697" cy="194636"/>
            </a:xfrm>
            <a:custGeom>
              <a:avLst/>
              <a:gdLst/>
              <a:ahLst/>
              <a:cxnLst/>
              <a:rect r="r" b="b" t="t" l="l"/>
              <a:pathLst>
                <a:path h="194636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sp>
        <p:nvSpPr>
          <p:cNvPr name="Freeform 24" id="24"/>
          <p:cNvSpPr/>
          <p:nvPr/>
        </p:nvSpPr>
        <p:spPr>
          <a:xfrm flipH="false" flipV="false" rot="0">
            <a:off x="1028700" y="1837418"/>
            <a:ext cx="7466625" cy="7316157"/>
          </a:xfrm>
          <a:custGeom>
            <a:avLst/>
            <a:gdLst/>
            <a:ahLst/>
            <a:cxnLst/>
            <a:rect r="r" b="b" t="t" l="l"/>
            <a:pathLst>
              <a:path h="7316157" w="7466625">
                <a:moveTo>
                  <a:pt x="0" y="0"/>
                </a:moveTo>
                <a:lnTo>
                  <a:pt x="7466625" y="0"/>
                </a:lnTo>
                <a:lnTo>
                  <a:pt x="7466625" y="7316156"/>
                </a:lnTo>
                <a:lnTo>
                  <a:pt x="0" y="73161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91767" t="-81758" r="-30124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872117" y="9898071"/>
            <a:ext cx="10178790" cy="1382436"/>
            <a:chOff x="0" y="0"/>
            <a:chExt cx="5336596" cy="72479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336596" cy="724792"/>
            </a:xfrm>
            <a:custGeom>
              <a:avLst/>
              <a:gdLst/>
              <a:ahLst/>
              <a:cxnLst/>
              <a:rect r="r" b="b" t="t" l="l"/>
              <a:pathLst>
                <a:path h="724792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832531" y="0"/>
            <a:ext cx="10178790" cy="371240"/>
            <a:chOff x="0" y="0"/>
            <a:chExt cx="5336596" cy="19463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336596" cy="194636"/>
            </a:xfrm>
            <a:custGeom>
              <a:avLst/>
              <a:gdLst/>
              <a:ahLst/>
              <a:cxnLst/>
              <a:rect r="r" b="b" t="t" l="l"/>
              <a:pathLst>
                <a:path h="194636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-1202748" y="371240"/>
            <a:ext cx="11263481" cy="9526831"/>
          </a:xfrm>
          <a:custGeom>
            <a:avLst/>
            <a:gdLst/>
            <a:ahLst/>
            <a:cxnLst/>
            <a:rect r="r" b="b" t="t" l="l"/>
            <a:pathLst>
              <a:path h="9526831" w="11263481">
                <a:moveTo>
                  <a:pt x="0" y="0"/>
                </a:moveTo>
                <a:lnTo>
                  <a:pt x="11263481" y="0"/>
                </a:lnTo>
                <a:lnTo>
                  <a:pt x="11263481" y="9526831"/>
                </a:lnTo>
                <a:lnTo>
                  <a:pt x="0" y="95268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5000"/>
            </a:blip>
            <a:stretch>
              <a:fillRect l="-9225" t="0" r="-17647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28700" y="185620"/>
            <a:ext cx="1784694" cy="1078459"/>
          </a:xfrm>
          <a:custGeom>
            <a:avLst/>
            <a:gdLst/>
            <a:ahLst/>
            <a:cxnLst/>
            <a:rect r="r" b="b" t="t" l="l"/>
            <a:pathLst>
              <a:path h="1078459" w="1784694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0710840" y="1383393"/>
            <a:ext cx="6548460" cy="831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Haal geld op door...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710840" y="3472543"/>
            <a:ext cx="6660448" cy="3984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Een markt, sportwedstrijd, talentenjacht, bakwedstrijd of feest te organiseren. 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Of door een zangoptreden, pubquiz, bingoavond of filmavond te houden bij jou op school. 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Je mag zo creatief zijn als je zelf wil! Kom jij met de opleiding in actie? 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6512891" y="0"/>
            <a:ext cx="15338381" cy="371240"/>
            <a:chOff x="0" y="0"/>
            <a:chExt cx="8041697" cy="194636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041697" cy="194636"/>
            </a:xfrm>
            <a:custGeom>
              <a:avLst/>
              <a:gdLst/>
              <a:ahLst/>
              <a:cxnLst/>
              <a:rect r="r" b="b" t="t" l="l"/>
              <a:pathLst>
                <a:path h="194636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4632200" y="9898071"/>
            <a:ext cx="15338381" cy="388929"/>
            <a:chOff x="0" y="0"/>
            <a:chExt cx="8041697" cy="20391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041697" cy="203910"/>
            </a:xfrm>
            <a:custGeom>
              <a:avLst/>
              <a:gdLst/>
              <a:ahLst/>
              <a:cxnLst/>
              <a:rect r="r" b="b" t="t" l="l"/>
              <a:pathLst>
                <a:path h="203910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203910"/>
                  </a:lnTo>
                  <a:lnTo>
                    <a:pt x="0" y="203910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28575"/>
              <a:ext cx="8041697" cy="232485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865800"/>
            <a:ext cx="18288000" cy="12152800"/>
          </a:xfrm>
          <a:custGeom>
            <a:avLst/>
            <a:gdLst/>
            <a:ahLst/>
            <a:cxnLst/>
            <a:rect r="r" b="b" t="t" l="l"/>
            <a:pathLst>
              <a:path h="12152800" w="18288000">
                <a:moveTo>
                  <a:pt x="0" y="0"/>
                </a:moveTo>
                <a:lnTo>
                  <a:pt x="18288000" y="0"/>
                </a:lnTo>
                <a:lnTo>
                  <a:pt x="18288000" y="12152800"/>
                </a:lnTo>
                <a:lnTo>
                  <a:pt x="0" y="12152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5000"/>
            </a:blip>
            <a:stretch>
              <a:fillRect l="-3269" t="-2512" r="-2199" b="-3296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-2033165" y="5786447"/>
            <a:ext cx="22354331" cy="15398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FFFFFF"/>
                </a:solidFill>
                <a:latin typeface="Interstate 1"/>
              </a:rPr>
              <a:t>Welkom!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4544577" y="7107725"/>
            <a:ext cx="9198846" cy="10478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00"/>
              </a:lnSpc>
              <a:spcBef>
                <a:spcPct val="0"/>
              </a:spcBef>
            </a:pPr>
            <a:r>
              <a:rPr lang="en-US" sz="5500">
                <a:solidFill>
                  <a:srgbClr val="FFFFFF"/>
                </a:solidFill>
                <a:latin typeface="Interstate 2"/>
              </a:rPr>
              <a:t>Wat gaan we doen vandaag?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67168" y="-1704085"/>
            <a:ext cx="20369518" cy="13695169"/>
          </a:xfrm>
          <a:custGeom>
            <a:avLst/>
            <a:gdLst/>
            <a:ahLst/>
            <a:cxnLst/>
            <a:rect r="r" b="b" t="t" l="l"/>
            <a:pathLst>
              <a:path h="13695169" w="20369518">
                <a:moveTo>
                  <a:pt x="0" y="0"/>
                </a:moveTo>
                <a:lnTo>
                  <a:pt x="20369518" y="0"/>
                </a:lnTo>
                <a:lnTo>
                  <a:pt x="20369518" y="13695170"/>
                </a:lnTo>
                <a:lnTo>
                  <a:pt x="0" y="136951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5000"/>
            </a:blip>
            <a:stretch>
              <a:fillRect l="-27912" t="-41115" r="-31119" b="-16536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0" y="6362700"/>
            <a:ext cx="18288000" cy="15398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FFFFFF"/>
                </a:solidFill>
                <a:latin typeface="Interstate 1"/>
              </a:rPr>
              <a:t>Even voorstellen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636598" y="185620"/>
            <a:ext cx="12300341" cy="9712451"/>
          </a:xfrm>
          <a:custGeom>
            <a:avLst/>
            <a:gdLst/>
            <a:ahLst/>
            <a:cxnLst/>
            <a:rect r="r" b="b" t="t" l="l"/>
            <a:pathLst>
              <a:path h="9712451" w="12300341">
                <a:moveTo>
                  <a:pt x="0" y="0"/>
                </a:moveTo>
                <a:lnTo>
                  <a:pt x="12300341" y="0"/>
                </a:lnTo>
                <a:lnTo>
                  <a:pt x="12300341" y="9712451"/>
                </a:lnTo>
                <a:lnTo>
                  <a:pt x="0" y="97124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18367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061744" y="9898071"/>
            <a:ext cx="15338381" cy="742479"/>
            <a:chOff x="0" y="0"/>
            <a:chExt cx="8041697" cy="38927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041697" cy="389271"/>
            </a:xfrm>
            <a:custGeom>
              <a:avLst/>
              <a:gdLst/>
              <a:ahLst/>
              <a:cxnLst/>
              <a:rect r="r" b="b" t="t" l="l"/>
              <a:pathLst>
                <a:path h="389271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8041697" cy="417846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-2872117" y="9898071"/>
            <a:ext cx="10178790" cy="1382436"/>
            <a:chOff x="0" y="0"/>
            <a:chExt cx="5336596" cy="72479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336596" cy="724792"/>
            </a:xfrm>
            <a:custGeom>
              <a:avLst/>
              <a:gdLst/>
              <a:ahLst/>
              <a:cxnLst/>
              <a:rect r="r" b="b" t="t" l="l"/>
              <a:pathLst>
                <a:path h="724792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8101330" y="0"/>
            <a:ext cx="15338381" cy="371240"/>
            <a:chOff x="0" y="0"/>
            <a:chExt cx="8041697" cy="194636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041697" cy="194636"/>
            </a:xfrm>
            <a:custGeom>
              <a:avLst/>
              <a:gdLst/>
              <a:ahLst/>
              <a:cxnLst/>
              <a:rect r="r" b="b" t="t" l="l"/>
              <a:pathLst>
                <a:path h="194636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-1832531" y="0"/>
            <a:ext cx="10178790" cy="371240"/>
            <a:chOff x="0" y="0"/>
            <a:chExt cx="5336596" cy="194636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5336596" cy="194636"/>
            </a:xfrm>
            <a:custGeom>
              <a:avLst/>
              <a:gdLst/>
              <a:ahLst/>
              <a:cxnLst/>
              <a:rect r="r" b="b" t="t" l="l"/>
              <a:pathLst>
                <a:path h="194636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1028700" y="185620"/>
            <a:ext cx="1784694" cy="1078459"/>
          </a:xfrm>
          <a:custGeom>
            <a:avLst/>
            <a:gdLst/>
            <a:ahLst/>
            <a:cxnLst/>
            <a:rect r="r" b="b" t="t" l="l"/>
            <a:pathLst>
              <a:path h="1078459" w="1784694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0710840" y="802677"/>
            <a:ext cx="6548460" cy="1536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Stichting ALS Nederland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710840" y="2644775"/>
            <a:ext cx="6548460" cy="6613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In Nederland leven ongeveer 1.500 mensen met ALS en dezelfde soort ziekten PSMA en PLS.</a:t>
            </a:r>
          </a:p>
          <a:p>
            <a:pPr algn="l">
              <a:lnSpc>
                <a:spcPts val="3499"/>
              </a:lnSpc>
            </a:pPr>
          </a:p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Je leeft gemiddeld maar 3 tot 5 jaar na je eerste klachten.</a:t>
            </a:r>
          </a:p>
          <a:p>
            <a:pPr algn="l">
              <a:lnSpc>
                <a:spcPts val="3499"/>
              </a:lnSpc>
            </a:pPr>
          </a:p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Spieren vallen één voor één uit. </a:t>
            </a:r>
          </a:p>
          <a:p>
            <a:pPr algn="l">
              <a:lnSpc>
                <a:spcPts val="3499"/>
              </a:lnSpc>
            </a:pPr>
          </a:p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Er is nog geen medicijn, maar in actie komen helpt!</a:t>
            </a:r>
          </a:p>
          <a:p>
            <a:pPr algn="l">
              <a:lnSpc>
                <a:spcPts val="3499"/>
              </a:lnSpc>
            </a:pPr>
          </a:p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Het opgehaalde geld gaat naar onderzoek naar de ziekte en projecten die zorgen voor een beter leven voor patiënten.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030822" y="7466381"/>
            <a:ext cx="10108385" cy="1274417"/>
            <a:chOff x="0" y="0"/>
            <a:chExt cx="13477846" cy="1699223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13477846" cy="1699223"/>
              <a:chOff x="0" y="0"/>
              <a:chExt cx="2662291" cy="335649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2662291" cy="335649"/>
              </a:xfrm>
              <a:custGeom>
                <a:avLst/>
                <a:gdLst/>
                <a:ahLst/>
                <a:cxnLst/>
                <a:rect r="r" b="b" t="t" l="l"/>
                <a:pathLst>
                  <a:path h="335649" w="2662291">
                    <a:moveTo>
                      <a:pt x="0" y="0"/>
                    </a:moveTo>
                    <a:lnTo>
                      <a:pt x="2662291" y="0"/>
                    </a:lnTo>
                    <a:lnTo>
                      <a:pt x="2662291" y="335649"/>
                    </a:lnTo>
                    <a:lnTo>
                      <a:pt x="0" y="335649"/>
                    </a:lnTo>
                    <a:close/>
                  </a:path>
                </a:pathLst>
              </a:custGeom>
              <a:solidFill>
                <a:srgbClr val="FF8C00"/>
              </a:solidFill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85725"/>
                <a:ext cx="2662291" cy="42137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10"/>
                  </a:lnSpc>
                </a:pPr>
              </a:p>
            </p:txBody>
          </p:sp>
        </p:grpSp>
        <p:sp>
          <p:nvSpPr>
            <p:cNvPr name="TextBox 7" id="7"/>
            <p:cNvSpPr txBox="true"/>
            <p:nvPr/>
          </p:nvSpPr>
          <p:spPr>
            <a:xfrm rot="0">
              <a:off x="1089871" y="158300"/>
              <a:ext cx="11455400" cy="12019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7012"/>
                </a:lnSpc>
              </a:pPr>
              <a:r>
                <a:rPr lang="en-US" sz="5008" u="sng">
                  <a:solidFill>
                    <a:srgbClr val="FFFFFF"/>
                  </a:solidFill>
                  <a:latin typeface="Interstate 1"/>
                  <a:hlinkClick r:id="rId4" tooltip="https://youtu.be/4S75hUuTNcI"/>
                </a:rPr>
                <a:t>Bekijk het verhaal van Geert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872117" y="9898071"/>
            <a:ext cx="10178790" cy="1382436"/>
            <a:chOff x="0" y="0"/>
            <a:chExt cx="5336596" cy="72479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336596" cy="724792"/>
            </a:xfrm>
            <a:custGeom>
              <a:avLst/>
              <a:gdLst/>
              <a:ahLst/>
              <a:cxnLst/>
              <a:rect r="r" b="b" t="t" l="l"/>
              <a:pathLst>
                <a:path h="724792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832531" y="0"/>
            <a:ext cx="10178790" cy="371240"/>
            <a:chOff x="0" y="0"/>
            <a:chExt cx="5336596" cy="19463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336596" cy="194636"/>
            </a:xfrm>
            <a:custGeom>
              <a:avLst/>
              <a:gdLst/>
              <a:ahLst/>
              <a:cxnLst/>
              <a:rect r="r" b="b" t="t" l="l"/>
              <a:pathLst>
                <a:path h="194636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28700" y="185620"/>
            <a:ext cx="1784694" cy="1078459"/>
          </a:xfrm>
          <a:custGeom>
            <a:avLst/>
            <a:gdLst/>
            <a:ahLst/>
            <a:cxnLst/>
            <a:rect r="r" b="b" t="t" l="l"/>
            <a:pathLst>
              <a:path h="1078459" w="1784694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144000" y="2110468"/>
            <a:ext cx="8115300" cy="6933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000000"/>
                </a:solidFill>
                <a:latin typeface="Interstate 1"/>
              </a:rPr>
              <a:t>Hoe werkt de ziekte?</a:t>
            </a:r>
          </a:p>
          <a:p>
            <a:pPr algn="ctr">
              <a:lnSpc>
                <a:spcPts val="3779"/>
              </a:lnSpc>
            </a:p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Je hersenen sturen signalen door je 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hele lichaam via je zenuwen</a:t>
            </a:r>
          </a:p>
          <a:p>
            <a:pPr algn="ctr">
              <a:lnSpc>
                <a:spcPts val="3640"/>
              </a:lnSpc>
            </a:p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Je zenuwen werken niet meer goed, 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signalen komen niet goed door</a:t>
            </a:r>
          </a:p>
          <a:p>
            <a:pPr algn="ctr">
              <a:lnSpc>
                <a:spcPts val="3640"/>
              </a:lnSpc>
            </a:p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Door de ontbrekende signalen verwerken 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je spieren boodschappen niet goed</a:t>
            </a:r>
          </a:p>
          <a:p>
            <a:pPr algn="ctr">
              <a:lnSpc>
                <a:spcPts val="3640"/>
              </a:lnSpc>
            </a:p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Het gevolg is dat je spieren een voor een uitvallen</a:t>
            </a:r>
          </a:p>
          <a:p>
            <a:pPr algn="ctr">
              <a:lnSpc>
                <a:spcPts val="3640"/>
              </a:lnSpc>
            </a:p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Iets vastpakken, praten en ademen 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wordt steeds moeilijker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636022" y="2574767"/>
            <a:ext cx="5425722" cy="5137465"/>
          </a:xfrm>
          <a:custGeom>
            <a:avLst/>
            <a:gdLst/>
            <a:ahLst/>
            <a:cxnLst/>
            <a:rect r="r" b="b" t="t" l="l"/>
            <a:pathLst>
              <a:path h="5137465" w="5425722">
                <a:moveTo>
                  <a:pt x="0" y="0"/>
                </a:moveTo>
                <a:lnTo>
                  <a:pt x="5425722" y="0"/>
                </a:lnTo>
                <a:lnTo>
                  <a:pt x="5425722" y="5137466"/>
                </a:lnTo>
                <a:lnTo>
                  <a:pt x="0" y="51374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373" r="-33463" b="-1373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3055130" y="4129297"/>
            <a:ext cx="293040" cy="256410"/>
            <a:chOff x="0" y="0"/>
            <a:chExt cx="812800" cy="7112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127000" y="-34925"/>
              <a:ext cx="558800" cy="4159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0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3055130" y="5501433"/>
            <a:ext cx="293040" cy="256410"/>
            <a:chOff x="0" y="0"/>
            <a:chExt cx="812800" cy="7112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127000" y="-34925"/>
              <a:ext cx="558800" cy="4159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0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3055130" y="6872268"/>
            <a:ext cx="293040" cy="256410"/>
            <a:chOff x="0" y="0"/>
            <a:chExt cx="812800" cy="7112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127000" y="-34925"/>
              <a:ext cx="558800" cy="4159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0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3055130" y="7817336"/>
            <a:ext cx="293040" cy="256410"/>
            <a:chOff x="0" y="0"/>
            <a:chExt cx="812800" cy="7112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127000" y="-34925"/>
              <a:ext cx="558800" cy="4159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0"/>
                </a:lnSpc>
              </a:pPr>
            </a:p>
          </p:txBody>
        </p:sp>
      </p:grpSp>
      <p:sp>
        <p:nvSpPr>
          <p:cNvPr name="TextBox 23" id="23"/>
          <p:cNvSpPr txBox="true"/>
          <p:nvPr/>
        </p:nvSpPr>
        <p:spPr>
          <a:xfrm rot="0">
            <a:off x="9144000" y="1383393"/>
            <a:ext cx="8115300" cy="831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ALS in het kort</a:t>
            </a:r>
          </a:p>
        </p:txBody>
      </p:sp>
      <p:grpSp>
        <p:nvGrpSpPr>
          <p:cNvPr name="Group 24" id="24"/>
          <p:cNvGrpSpPr/>
          <p:nvPr/>
        </p:nvGrpSpPr>
        <p:grpSpPr>
          <a:xfrm rot="0">
            <a:off x="8101330" y="0"/>
            <a:ext cx="15338381" cy="371240"/>
            <a:chOff x="0" y="0"/>
            <a:chExt cx="8041697" cy="194636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041697" cy="194636"/>
            </a:xfrm>
            <a:custGeom>
              <a:avLst/>
              <a:gdLst/>
              <a:ahLst/>
              <a:cxnLst/>
              <a:rect r="r" b="b" t="t" l="l"/>
              <a:pathLst>
                <a:path h="194636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26" id="26"/>
            <p:cNvSpPr txBox="true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6667817" y="9898071"/>
            <a:ext cx="15338381" cy="388929"/>
            <a:chOff x="0" y="0"/>
            <a:chExt cx="8041697" cy="20391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041697" cy="203910"/>
            </a:xfrm>
            <a:custGeom>
              <a:avLst/>
              <a:gdLst/>
              <a:ahLst/>
              <a:cxnLst/>
              <a:rect r="r" b="b" t="t" l="l"/>
              <a:pathLst>
                <a:path h="203910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203910"/>
                  </a:lnTo>
                  <a:lnTo>
                    <a:pt x="0" y="203910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29" id="29"/>
            <p:cNvSpPr txBox="true"/>
            <p:nvPr/>
          </p:nvSpPr>
          <p:spPr>
            <a:xfrm>
              <a:off x="0" y="-28575"/>
              <a:ext cx="8041697" cy="232485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872117" y="9898071"/>
            <a:ext cx="10178790" cy="1382436"/>
            <a:chOff x="0" y="0"/>
            <a:chExt cx="5336596" cy="72479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336596" cy="724792"/>
            </a:xfrm>
            <a:custGeom>
              <a:avLst/>
              <a:gdLst/>
              <a:ahLst/>
              <a:cxnLst/>
              <a:rect r="r" b="b" t="t" l="l"/>
              <a:pathLst>
                <a:path h="724792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832531" y="0"/>
            <a:ext cx="10178790" cy="371240"/>
            <a:chOff x="0" y="0"/>
            <a:chExt cx="5336596" cy="19463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336596" cy="194636"/>
            </a:xfrm>
            <a:custGeom>
              <a:avLst/>
              <a:gdLst/>
              <a:ahLst/>
              <a:cxnLst/>
              <a:rect r="r" b="b" t="t" l="l"/>
              <a:pathLst>
                <a:path h="194636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28700" y="185620"/>
            <a:ext cx="1784694" cy="1078459"/>
          </a:xfrm>
          <a:custGeom>
            <a:avLst/>
            <a:gdLst/>
            <a:ahLst/>
            <a:cxnLst/>
            <a:rect r="r" b="b" t="t" l="l"/>
            <a:pathLst>
              <a:path h="1078459" w="1784694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777909" y="2622427"/>
            <a:ext cx="4957909" cy="3086100"/>
            <a:chOff x="0" y="0"/>
            <a:chExt cx="1305787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305787" cy="812800"/>
            </a:xfrm>
            <a:custGeom>
              <a:avLst/>
              <a:gdLst/>
              <a:ahLst/>
              <a:cxnLst/>
              <a:rect r="r" b="b" t="t" l="l"/>
              <a:pathLst>
                <a:path h="812800" w="1305787">
                  <a:moveTo>
                    <a:pt x="0" y="0"/>
                  </a:moveTo>
                  <a:lnTo>
                    <a:pt x="1305787" y="0"/>
                  </a:lnTo>
                  <a:lnTo>
                    <a:pt x="130578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85725"/>
              <a:ext cx="1305787" cy="898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0"/>
                </a:lnSpc>
              </a:pP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967033" y="2904367"/>
            <a:ext cx="4579661" cy="2417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1"/>
              </a:rPr>
              <a:t>1.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Ik zou een ouder met ALS zeker helpen, ook als ik dan soms minder met vrienden zou kunnen doen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28700" y="3603820"/>
            <a:ext cx="16230600" cy="1056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6500">
                <a:solidFill>
                  <a:srgbClr val="FF8C00"/>
                </a:solidFill>
                <a:latin typeface="Interstate 2"/>
              </a:rPr>
              <a:t>Stellingen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12301391" y="2567668"/>
            <a:ext cx="4957909" cy="3086100"/>
            <a:chOff x="0" y="0"/>
            <a:chExt cx="1305787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305787" cy="812800"/>
            </a:xfrm>
            <a:custGeom>
              <a:avLst/>
              <a:gdLst/>
              <a:ahLst/>
              <a:cxnLst/>
              <a:rect r="r" b="b" t="t" l="l"/>
              <a:pathLst>
                <a:path h="812800" w="1305787">
                  <a:moveTo>
                    <a:pt x="0" y="0"/>
                  </a:moveTo>
                  <a:lnTo>
                    <a:pt x="1305787" y="0"/>
                  </a:lnTo>
                  <a:lnTo>
                    <a:pt x="130578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85725"/>
              <a:ext cx="1305787" cy="898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0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3846873" y="6115712"/>
            <a:ext cx="4957909" cy="3086100"/>
            <a:chOff x="0" y="0"/>
            <a:chExt cx="1305787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305787" cy="812800"/>
            </a:xfrm>
            <a:custGeom>
              <a:avLst/>
              <a:gdLst/>
              <a:ahLst/>
              <a:cxnLst/>
              <a:rect r="r" b="b" t="t" l="l"/>
              <a:pathLst>
                <a:path h="812800" w="1305787">
                  <a:moveTo>
                    <a:pt x="0" y="0"/>
                  </a:moveTo>
                  <a:lnTo>
                    <a:pt x="1305787" y="0"/>
                  </a:lnTo>
                  <a:lnTo>
                    <a:pt x="130578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85725"/>
              <a:ext cx="1305787" cy="898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0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9483218" y="6115712"/>
            <a:ext cx="4957909" cy="3086100"/>
            <a:chOff x="0" y="0"/>
            <a:chExt cx="1305787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305787" cy="812800"/>
            </a:xfrm>
            <a:custGeom>
              <a:avLst/>
              <a:gdLst/>
              <a:ahLst/>
              <a:cxnLst/>
              <a:rect r="r" b="b" t="t" l="l"/>
              <a:pathLst>
                <a:path h="812800" w="1305787">
                  <a:moveTo>
                    <a:pt x="0" y="0"/>
                  </a:moveTo>
                  <a:lnTo>
                    <a:pt x="1305787" y="0"/>
                  </a:lnTo>
                  <a:lnTo>
                    <a:pt x="130578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85725"/>
              <a:ext cx="1305787" cy="898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0"/>
                </a:lnSpc>
              </a:pPr>
            </a:p>
          </p:txBody>
        </p:sp>
      </p:grpSp>
      <p:sp>
        <p:nvSpPr>
          <p:cNvPr name="TextBox 23" id="23"/>
          <p:cNvSpPr txBox="true"/>
          <p:nvPr/>
        </p:nvSpPr>
        <p:spPr>
          <a:xfrm rot="0">
            <a:off x="12490515" y="3087733"/>
            <a:ext cx="4579661" cy="1941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1"/>
              </a:rPr>
              <a:t>2.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Ik zou het moeilijk vinden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om anderen om me heen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om hulp te vragen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9672342" y="6635777"/>
            <a:ext cx="4579661" cy="1941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1"/>
              </a:rPr>
              <a:t>4.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Ik zou prima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kunnen leven zonder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te praten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4035997" y="6635777"/>
            <a:ext cx="4579661" cy="1941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1"/>
              </a:rPr>
              <a:t>3.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Ik zou het niet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erg vinden om geholpen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te moeten worden</a:t>
            </a:r>
          </a:p>
        </p:txBody>
      </p:sp>
      <p:grpSp>
        <p:nvGrpSpPr>
          <p:cNvPr name="Group 26" id="26"/>
          <p:cNvGrpSpPr/>
          <p:nvPr/>
        </p:nvGrpSpPr>
        <p:grpSpPr>
          <a:xfrm rot="0">
            <a:off x="6667817" y="9898071"/>
            <a:ext cx="15338381" cy="388929"/>
            <a:chOff x="0" y="0"/>
            <a:chExt cx="8041697" cy="20391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041697" cy="203910"/>
            </a:xfrm>
            <a:custGeom>
              <a:avLst/>
              <a:gdLst/>
              <a:ahLst/>
              <a:cxnLst/>
              <a:rect r="r" b="b" t="t" l="l"/>
              <a:pathLst>
                <a:path h="203910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203910"/>
                  </a:lnTo>
                  <a:lnTo>
                    <a:pt x="0" y="203910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28575"/>
              <a:ext cx="8041697" cy="232485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8346258" y="0"/>
            <a:ext cx="15338381" cy="371240"/>
            <a:chOff x="0" y="0"/>
            <a:chExt cx="8041697" cy="194636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8041697" cy="194636"/>
            </a:xfrm>
            <a:custGeom>
              <a:avLst/>
              <a:gdLst/>
              <a:ahLst/>
              <a:cxnLst/>
              <a:rect r="r" b="b" t="t" l="l"/>
              <a:pathLst>
                <a:path h="194636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31" id="31"/>
            <p:cNvSpPr txBox="true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1128" r="0" b="-2112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0" y="5832692"/>
            <a:ext cx="18288000" cy="1428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500"/>
              </a:lnSpc>
              <a:spcBef>
                <a:spcPct val="0"/>
              </a:spcBef>
            </a:pPr>
            <a:r>
              <a:rPr lang="en-US" sz="7500">
                <a:solidFill>
                  <a:srgbClr val="FFFFFF"/>
                </a:solidFill>
                <a:latin typeface="Interstate 1"/>
              </a:rPr>
              <a:t>Ervaar wat ALS met je doet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872117" y="9898071"/>
            <a:ext cx="10178790" cy="1382436"/>
            <a:chOff x="0" y="0"/>
            <a:chExt cx="5336596" cy="72479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336596" cy="724792"/>
            </a:xfrm>
            <a:custGeom>
              <a:avLst/>
              <a:gdLst/>
              <a:ahLst/>
              <a:cxnLst/>
              <a:rect r="r" b="b" t="t" l="l"/>
              <a:pathLst>
                <a:path h="724792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832531" y="0"/>
            <a:ext cx="10178790" cy="371240"/>
            <a:chOff x="0" y="0"/>
            <a:chExt cx="5336596" cy="19463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336596" cy="194636"/>
            </a:xfrm>
            <a:custGeom>
              <a:avLst/>
              <a:gdLst/>
              <a:ahLst/>
              <a:cxnLst/>
              <a:rect r="r" b="b" t="t" l="l"/>
              <a:pathLst>
                <a:path h="194636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9144000" y="1383393"/>
            <a:ext cx="9144000" cy="831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Doe de test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102903" y="2674962"/>
            <a:ext cx="7156397" cy="917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Jullie gaan ervaren hoe het is om systematisch vragen te stellen: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550857" y="3825900"/>
            <a:ext cx="6708443" cy="3984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De één bedenkt een vraag voor de ander.</a:t>
            </a: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De ander bedenkt een antwoord, maar geeft het antwoord niet.</a:t>
            </a: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De vraagsteller moet door vragen te stellen achter het antwoord komen. </a:t>
            </a: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Maar: de ander mag niet praten en moet op een andere manier het antwoord communiceren</a:t>
            </a: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Weet je het antwoord? Draai dan de rollen om.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102903" y="8039125"/>
            <a:ext cx="7156397" cy="479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2"/>
              </a:rPr>
              <a:t>Tip: denk goed na over de vragen die je stelt!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102903" y="3825900"/>
            <a:ext cx="6708443" cy="3984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1.</a:t>
            </a: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2.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3.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4.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5.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-1645467" y="0"/>
            <a:ext cx="10178790" cy="371240"/>
            <a:chOff x="0" y="0"/>
            <a:chExt cx="5336596" cy="194636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5336596" cy="194636"/>
            </a:xfrm>
            <a:custGeom>
              <a:avLst/>
              <a:gdLst/>
              <a:ahLst/>
              <a:cxnLst/>
              <a:rect r="r" b="b" t="t" l="l"/>
              <a:pathLst>
                <a:path h="194636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1028700" y="185620"/>
            <a:ext cx="1784694" cy="1078459"/>
          </a:xfrm>
          <a:custGeom>
            <a:avLst/>
            <a:gdLst/>
            <a:ahLst/>
            <a:cxnLst/>
            <a:rect r="r" b="b" t="t" l="l"/>
            <a:pathLst>
              <a:path h="1078459" w="1784694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6512891" y="0"/>
            <a:ext cx="15338381" cy="371240"/>
            <a:chOff x="0" y="0"/>
            <a:chExt cx="8041697" cy="194636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041697" cy="194636"/>
            </a:xfrm>
            <a:custGeom>
              <a:avLst/>
              <a:gdLst/>
              <a:ahLst/>
              <a:cxnLst/>
              <a:rect r="r" b="b" t="t" l="l"/>
              <a:pathLst>
                <a:path h="194636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4632200" y="9898071"/>
            <a:ext cx="15338381" cy="388929"/>
            <a:chOff x="0" y="0"/>
            <a:chExt cx="8041697" cy="20391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041697" cy="203910"/>
            </a:xfrm>
            <a:custGeom>
              <a:avLst/>
              <a:gdLst/>
              <a:ahLst/>
              <a:cxnLst/>
              <a:rect r="r" b="b" t="t" l="l"/>
              <a:pathLst>
                <a:path h="203910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203910"/>
                  </a:lnTo>
                  <a:lnTo>
                    <a:pt x="0" y="203910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28575"/>
              <a:ext cx="8041697" cy="232485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sp>
        <p:nvSpPr>
          <p:cNvPr name="Freeform 23" id="23"/>
          <p:cNvSpPr/>
          <p:nvPr/>
        </p:nvSpPr>
        <p:spPr>
          <a:xfrm flipH="false" flipV="false" rot="0">
            <a:off x="-146813" y="380084"/>
            <a:ext cx="9558026" cy="9526831"/>
          </a:xfrm>
          <a:custGeom>
            <a:avLst/>
            <a:gdLst/>
            <a:ahLst/>
            <a:cxnLst/>
            <a:rect r="r" b="b" t="t" l="l"/>
            <a:pathLst>
              <a:path h="9526831" w="9558026">
                <a:moveTo>
                  <a:pt x="0" y="0"/>
                </a:moveTo>
                <a:lnTo>
                  <a:pt x="9558027" y="0"/>
                </a:lnTo>
                <a:lnTo>
                  <a:pt x="9558027" y="9526832"/>
                </a:lnTo>
                <a:lnTo>
                  <a:pt x="0" y="95268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4180" t="0" r="-25366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DAGDQDx5eTU</dc:identifier>
  <dcterms:modified xsi:type="dcterms:W3CDTF">2011-08-01T06:04:30Z</dcterms:modified>
  <cp:revision>1</cp:revision>
  <dc:title>Presentatie - MBO jaar 1 &amp; 2</dc:title>
</cp:coreProperties>
</file>